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Unbounded"/>
      <p:regular r:id="rId17"/>
    </p:embeddedFont>
    <p:embeddedFont>
      <p:font typeface="Unbounded"/>
      <p:regular r:id="rId18"/>
    </p:embeddedFont>
    <p:embeddedFont>
      <p:font typeface="Cabin"/>
      <p:regular r:id="rId19"/>
    </p:embeddedFont>
    <p:embeddedFont>
      <p:font typeface="Cabin"/>
      <p:regular r:id="rId20"/>
    </p:embeddedFont>
    <p:embeddedFont>
      <p:font typeface="Cabin"/>
      <p:regular r:id="rId21"/>
    </p:embeddedFont>
    <p:embeddedFont>
      <p:font typeface="Cabin"/>
      <p:regular r:id="rId2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0-1.png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1-1.png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7-1.png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9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4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7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slideLayout" Target="../slideLayouts/slideLayout8.xml"/><Relationship Id="rId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3204" y="2593419"/>
            <a:ext cx="4887873" cy="304276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7724" y="2113240"/>
            <a:ext cx="7468553" cy="2112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Elevate Your Potential with Brand U University</a:t>
            </a:r>
            <a:endParaRPr lang="en-US" sz="4400" dirty="0"/>
          </a:p>
        </p:txBody>
      </p:sp>
      <p:sp>
        <p:nvSpPr>
          <p:cNvPr id="5" name="Text 1"/>
          <p:cNvSpPr/>
          <p:nvPr/>
        </p:nvSpPr>
        <p:spPr>
          <a:xfrm>
            <a:off x="837724" y="4584263"/>
            <a:ext cx="7468553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Welcome to Brand U University, where we empower individuals to become transformational coaches and branding consultants. Our unique approach combines education, personal branding, and marketing systems to help you reach new heights.</a:t>
            </a:r>
            <a:endParaRPr lang="en-US" sz="1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31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83644" y="458510"/>
            <a:ext cx="7976711" cy="981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850"/>
              </a:lnSpc>
              <a:buNone/>
            </a:pPr>
            <a:r>
              <a:rPr lang="en-US" sz="30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Join Our Community of Transformation</a:t>
            </a:r>
            <a:endParaRPr lang="en-US" sz="3050" dirty="0"/>
          </a:p>
        </p:txBody>
      </p:sp>
      <p:sp>
        <p:nvSpPr>
          <p:cNvPr id="4" name="Text 1"/>
          <p:cNvSpPr/>
          <p:nvPr/>
        </p:nvSpPr>
        <p:spPr>
          <a:xfrm>
            <a:off x="583644" y="1689616"/>
            <a:ext cx="7976711" cy="5336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At Brand U University, you're not just a student – you're part of a movement. Together, we'll create a ripple effect of positive change in the world.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83644" y="2494121"/>
            <a:ext cx="7976711" cy="5501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300"/>
              </a:lnSpc>
              <a:buNone/>
            </a:pPr>
            <a:r>
              <a:rPr lang="en-US" sz="43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1000+</a:t>
            </a:r>
            <a:endParaRPr lang="en-US" sz="4300" dirty="0"/>
          </a:p>
        </p:txBody>
      </p:sp>
      <p:sp>
        <p:nvSpPr>
          <p:cNvPr id="6" name="Text 3"/>
          <p:cNvSpPr/>
          <p:nvPr/>
        </p:nvSpPr>
        <p:spPr>
          <a:xfrm>
            <a:off x="3591044" y="3252668"/>
            <a:ext cx="1961793" cy="245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5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Graduates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83644" y="3597950"/>
            <a:ext cx="7976711" cy="2668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Join our growing network of successful coaches and consultants.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83644" y="4448294"/>
            <a:ext cx="7976711" cy="5501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300"/>
              </a:lnSpc>
              <a:buNone/>
            </a:pPr>
            <a:r>
              <a:rPr lang="en-US" sz="43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97%</a:t>
            </a:r>
            <a:endParaRPr lang="en-US" sz="4300" dirty="0"/>
          </a:p>
        </p:txBody>
      </p:sp>
      <p:sp>
        <p:nvSpPr>
          <p:cNvPr id="9" name="Text 6"/>
          <p:cNvSpPr/>
          <p:nvPr/>
        </p:nvSpPr>
        <p:spPr>
          <a:xfrm>
            <a:off x="3538657" y="5206841"/>
            <a:ext cx="2066687" cy="245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5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Satisfaction Rate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583644" y="5552123"/>
            <a:ext cx="7976711" cy="2668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Our students love the transformative experience we provide.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583644" y="6402467"/>
            <a:ext cx="7976711" cy="5501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300"/>
              </a:lnSpc>
              <a:buNone/>
            </a:pPr>
            <a:r>
              <a:rPr lang="en-US" sz="43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$100K+</a:t>
            </a:r>
            <a:endParaRPr lang="en-US" sz="4300" dirty="0"/>
          </a:p>
        </p:txBody>
      </p:sp>
      <p:sp>
        <p:nvSpPr>
          <p:cNvPr id="12" name="Text 9"/>
          <p:cNvSpPr/>
          <p:nvPr/>
        </p:nvSpPr>
        <p:spPr>
          <a:xfrm>
            <a:off x="3502223" y="7161014"/>
            <a:ext cx="2139434" cy="245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5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Potential Earnings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583644" y="7506295"/>
            <a:ext cx="7976711" cy="2668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Many graduates achieve six-figure incomes inside of 2 years.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6526" y="945475"/>
            <a:ext cx="7590949" cy="13051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100"/>
              </a:lnSpc>
              <a:buNone/>
            </a:pPr>
            <a:r>
              <a:rPr lang="en-US" sz="41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Our Guiding Philosophy: Lift as You Climb</a:t>
            </a:r>
            <a:endParaRPr lang="en-US" sz="4100" dirty="0"/>
          </a:p>
        </p:txBody>
      </p:sp>
      <p:sp>
        <p:nvSpPr>
          <p:cNvPr id="4" name="Text 1"/>
          <p:cNvSpPr/>
          <p:nvPr/>
        </p:nvSpPr>
        <p:spPr>
          <a:xfrm>
            <a:off x="776526" y="2583418"/>
            <a:ext cx="7590949" cy="1065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At Brand U University, we believe in collective growth. Our mission is to empower you to reach your potential while creating a community of transformational coaches and branding consultants.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776526" y="4147661"/>
            <a:ext cx="388263" cy="388263"/>
          </a:xfrm>
          <a:prstGeom prst="roundRect">
            <a:avLst>
              <a:gd name="adj" fmla="val 8572"/>
            </a:avLst>
          </a:prstGeom>
          <a:solidFill>
            <a:srgbClr val="304755"/>
          </a:solidFill>
          <a:ln/>
        </p:spPr>
      </p:sp>
      <p:sp>
        <p:nvSpPr>
          <p:cNvPr id="6" name="Text 3"/>
          <p:cNvSpPr/>
          <p:nvPr/>
        </p:nvSpPr>
        <p:spPr>
          <a:xfrm>
            <a:off x="1386602" y="4147661"/>
            <a:ext cx="3074551" cy="6524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Empowering Growth</a:t>
            </a:r>
            <a:endParaRPr lang="en-US" sz="2050" dirty="0"/>
          </a:p>
        </p:txBody>
      </p:sp>
      <p:sp>
        <p:nvSpPr>
          <p:cNvPr id="7" name="Text 4"/>
          <p:cNvSpPr/>
          <p:nvPr/>
        </p:nvSpPr>
        <p:spPr>
          <a:xfrm>
            <a:off x="1386602" y="4933236"/>
            <a:ext cx="3074551" cy="1065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We provide comprehensive training and tools for personal and professional development.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4682966" y="4147661"/>
            <a:ext cx="388263" cy="388263"/>
          </a:xfrm>
          <a:prstGeom prst="roundRect">
            <a:avLst>
              <a:gd name="adj" fmla="val 8572"/>
            </a:avLst>
          </a:prstGeom>
          <a:solidFill>
            <a:srgbClr val="304755"/>
          </a:solidFill>
          <a:ln/>
        </p:spPr>
      </p:sp>
      <p:sp>
        <p:nvSpPr>
          <p:cNvPr id="9" name="Text 6"/>
          <p:cNvSpPr/>
          <p:nvPr/>
        </p:nvSpPr>
        <p:spPr>
          <a:xfrm>
            <a:off x="5293043" y="4147661"/>
            <a:ext cx="3074551" cy="6524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Building Community</a:t>
            </a:r>
            <a:endParaRPr lang="en-US" sz="2050" dirty="0"/>
          </a:p>
        </p:txBody>
      </p:sp>
      <p:sp>
        <p:nvSpPr>
          <p:cNvPr id="10" name="Text 7"/>
          <p:cNvSpPr/>
          <p:nvPr/>
        </p:nvSpPr>
        <p:spPr>
          <a:xfrm>
            <a:off x="5293043" y="4933236"/>
            <a:ext cx="3074551" cy="1065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Our approach fosters a supportive network of like-minded individuals.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776526" y="6469737"/>
            <a:ext cx="388263" cy="388263"/>
          </a:xfrm>
          <a:prstGeom prst="roundRect">
            <a:avLst>
              <a:gd name="adj" fmla="val 8572"/>
            </a:avLst>
          </a:prstGeom>
          <a:solidFill>
            <a:srgbClr val="304755"/>
          </a:solidFill>
          <a:ln/>
        </p:spPr>
      </p:sp>
      <p:sp>
        <p:nvSpPr>
          <p:cNvPr id="12" name="Text 9"/>
          <p:cNvSpPr/>
          <p:nvPr/>
        </p:nvSpPr>
        <p:spPr>
          <a:xfrm>
            <a:off x="1386602" y="6469737"/>
            <a:ext cx="2610326" cy="326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Creating Impact</a:t>
            </a:r>
            <a:endParaRPr lang="en-US" sz="2050" dirty="0"/>
          </a:p>
        </p:txBody>
      </p:sp>
      <p:sp>
        <p:nvSpPr>
          <p:cNvPr id="13" name="Text 10"/>
          <p:cNvSpPr/>
          <p:nvPr/>
        </p:nvSpPr>
        <p:spPr>
          <a:xfrm>
            <a:off x="1386602" y="6929080"/>
            <a:ext cx="6980873" cy="3550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We equip you to make a lasting difference in others' lives.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325" y="395526"/>
            <a:ext cx="6327100" cy="422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3300"/>
              </a:lnSpc>
              <a:buNone/>
            </a:pPr>
            <a:r>
              <a:rPr lang="en-US" sz="26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The Power of Collective Growth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502325" y="1104781"/>
            <a:ext cx="13625751" cy="2296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Our core principle is simple: as you rise, you bring others with you. This philosophy creates a ripple effect of success and empowerment throughout our community.</a:t>
            </a:r>
            <a:endParaRPr lang="en-US" sz="1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65621" y="1495901"/>
            <a:ext cx="1686163" cy="81367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866317" y="1859637"/>
            <a:ext cx="84534" cy="287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895255" y="1639372"/>
            <a:ext cx="1695926" cy="210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Personal Growth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4895255" y="1936433"/>
            <a:ext cx="1917859" cy="2296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Develop your skills and mindset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4787622" y="2323624"/>
            <a:ext cx="9304615" cy="7620"/>
          </a:xfrm>
          <a:prstGeom prst="roundRect">
            <a:avLst>
              <a:gd name="adj" fmla="val 282551"/>
            </a:avLst>
          </a:prstGeom>
          <a:solidFill>
            <a:srgbClr val="49606E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540" y="2345412"/>
            <a:ext cx="3372326" cy="81367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837861" y="2608659"/>
            <a:ext cx="141565" cy="287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5738336" y="2488883"/>
            <a:ext cx="2012513" cy="210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Empowering Others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5738336" y="2785943"/>
            <a:ext cx="2353032" cy="2296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Share your knowledge and experiences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5630704" y="3173135"/>
            <a:ext cx="8461534" cy="7620"/>
          </a:xfrm>
          <a:prstGeom prst="roundRect">
            <a:avLst>
              <a:gd name="adj" fmla="val 282551"/>
            </a:avLst>
          </a:prstGeom>
          <a:solidFill>
            <a:srgbClr val="49606E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458" y="3194923"/>
            <a:ext cx="5058489" cy="813673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836551" y="3458170"/>
            <a:ext cx="144185" cy="287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6581418" y="3338393"/>
            <a:ext cx="1945481" cy="210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Community Impact</a:t>
            </a:r>
            <a:endParaRPr lang="en-US" sz="1300" dirty="0"/>
          </a:p>
        </p:txBody>
      </p:sp>
      <p:sp>
        <p:nvSpPr>
          <p:cNvPr id="17" name="Text 12"/>
          <p:cNvSpPr/>
          <p:nvPr/>
        </p:nvSpPr>
        <p:spPr>
          <a:xfrm>
            <a:off x="6581418" y="3635454"/>
            <a:ext cx="1945481" cy="2296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Create lasting change in lives</a:t>
            </a:r>
            <a:endParaRPr lang="en-US" sz="1100" dirty="0"/>
          </a:p>
        </p:txBody>
      </p:sp>
      <p:sp>
        <p:nvSpPr>
          <p:cNvPr id="18" name="Shape 13"/>
          <p:cNvSpPr/>
          <p:nvPr/>
        </p:nvSpPr>
        <p:spPr>
          <a:xfrm>
            <a:off x="6473785" y="4022646"/>
            <a:ext cx="7618452" cy="7620"/>
          </a:xfrm>
          <a:prstGeom prst="roundRect">
            <a:avLst>
              <a:gd name="adj" fmla="val 282551"/>
            </a:avLst>
          </a:prstGeom>
          <a:solidFill>
            <a:srgbClr val="49606E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377" y="4044434"/>
            <a:ext cx="6744653" cy="813673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3836551" y="4307681"/>
            <a:ext cx="144066" cy="287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4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7424499" y="4187904"/>
            <a:ext cx="2471618" cy="210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Industry Transformation</a:t>
            </a:r>
            <a:endParaRPr lang="en-US" sz="1300" dirty="0"/>
          </a:p>
        </p:txBody>
      </p:sp>
      <p:sp>
        <p:nvSpPr>
          <p:cNvPr id="22" name="Text 16"/>
          <p:cNvSpPr/>
          <p:nvPr/>
        </p:nvSpPr>
        <p:spPr>
          <a:xfrm>
            <a:off x="7424499" y="4484965"/>
            <a:ext cx="2565321" cy="2296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Shape the future of coaching and branding</a:t>
            </a:r>
            <a:endParaRPr lang="en-US" sz="1100" dirty="0"/>
          </a:p>
        </p:txBody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325" y="5019556"/>
            <a:ext cx="2814399" cy="28143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7087" y="574358"/>
            <a:ext cx="7682627" cy="12280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800"/>
              </a:lnSpc>
              <a:buNone/>
            </a:pPr>
            <a:r>
              <a:rPr lang="en-US" sz="38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Your Journey: From Student to Coach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6217087" y="2115503"/>
            <a:ext cx="7682627" cy="1002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Our comprehensive onboarding process transforms you from a student into a confident, skilled coach. We provide the education, tools, and support you need to succeed.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6518791" y="3352562"/>
            <a:ext cx="22860" cy="4302681"/>
          </a:xfrm>
          <a:prstGeom prst="roundRect">
            <a:avLst>
              <a:gd name="adj" fmla="val 136992"/>
            </a:avLst>
          </a:prstGeom>
          <a:solidFill>
            <a:srgbClr val="49606E"/>
          </a:solidFill>
          <a:ln/>
        </p:spPr>
      </p:sp>
      <p:sp>
        <p:nvSpPr>
          <p:cNvPr id="6" name="Shape 3"/>
          <p:cNvSpPr/>
          <p:nvPr/>
        </p:nvSpPr>
        <p:spPr>
          <a:xfrm>
            <a:off x="6742212" y="3810714"/>
            <a:ext cx="730687" cy="22860"/>
          </a:xfrm>
          <a:prstGeom prst="roundRect">
            <a:avLst>
              <a:gd name="adj" fmla="val 136992"/>
            </a:avLst>
          </a:prstGeom>
          <a:solidFill>
            <a:srgbClr val="49606E"/>
          </a:solidFill>
          <a:ln/>
        </p:spPr>
      </p:sp>
      <p:sp>
        <p:nvSpPr>
          <p:cNvPr id="7" name="Shape 4"/>
          <p:cNvSpPr/>
          <p:nvPr/>
        </p:nvSpPr>
        <p:spPr>
          <a:xfrm>
            <a:off x="6295370" y="3587353"/>
            <a:ext cx="469702" cy="469702"/>
          </a:xfrm>
          <a:prstGeom prst="roundRect">
            <a:avLst>
              <a:gd name="adj" fmla="val 6667"/>
            </a:avLst>
          </a:prstGeom>
          <a:solidFill>
            <a:srgbClr val="304755"/>
          </a:solidFill>
          <a:ln/>
        </p:spPr>
      </p:sp>
      <p:sp>
        <p:nvSpPr>
          <p:cNvPr id="8" name="Text 5"/>
          <p:cNvSpPr/>
          <p:nvPr/>
        </p:nvSpPr>
        <p:spPr>
          <a:xfrm>
            <a:off x="6460748" y="3674745"/>
            <a:ext cx="138827" cy="2947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00"/>
              </a:lnSpc>
              <a:buNone/>
            </a:pPr>
            <a:r>
              <a:rPr lang="en-US" sz="23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1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7678460" y="3561278"/>
            <a:ext cx="2989778" cy="3069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Education &amp; Training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7678460" y="3993475"/>
            <a:ext cx="6221254" cy="668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Gain expertise in personal development, leadership, and marketing strategies.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742212" y="5537240"/>
            <a:ext cx="730687" cy="22860"/>
          </a:xfrm>
          <a:prstGeom prst="roundRect">
            <a:avLst>
              <a:gd name="adj" fmla="val 136992"/>
            </a:avLst>
          </a:prstGeom>
          <a:solidFill>
            <a:srgbClr val="49606E"/>
          </a:solidFill>
          <a:ln/>
        </p:spPr>
      </p:sp>
      <p:sp>
        <p:nvSpPr>
          <p:cNvPr id="12" name="Shape 9"/>
          <p:cNvSpPr/>
          <p:nvPr/>
        </p:nvSpPr>
        <p:spPr>
          <a:xfrm>
            <a:off x="6295370" y="5313878"/>
            <a:ext cx="469702" cy="469702"/>
          </a:xfrm>
          <a:prstGeom prst="roundRect">
            <a:avLst>
              <a:gd name="adj" fmla="val 6667"/>
            </a:avLst>
          </a:prstGeom>
          <a:solidFill>
            <a:srgbClr val="304755"/>
          </a:solidFill>
          <a:ln/>
        </p:spPr>
      </p:sp>
      <p:sp>
        <p:nvSpPr>
          <p:cNvPr id="13" name="Text 10"/>
          <p:cNvSpPr/>
          <p:nvPr/>
        </p:nvSpPr>
        <p:spPr>
          <a:xfrm>
            <a:off x="6413956" y="5401270"/>
            <a:ext cx="232529" cy="2947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00"/>
              </a:lnSpc>
              <a:buNone/>
            </a:pPr>
            <a:r>
              <a:rPr lang="en-US" sz="23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2</a:t>
            </a:r>
            <a:endParaRPr lang="en-US" sz="2300" dirty="0"/>
          </a:p>
        </p:txBody>
      </p:sp>
      <p:sp>
        <p:nvSpPr>
          <p:cNvPr id="14" name="Text 11"/>
          <p:cNvSpPr/>
          <p:nvPr/>
        </p:nvSpPr>
        <p:spPr>
          <a:xfrm>
            <a:off x="7678460" y="5287804"/>
            <a:ext cx="4367332" cy="3069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Branding &amp; Marketing System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7678460" y="5720001"/>
            <a:ext cx="6221254" cy="3340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Develop your unique brand and online presence with our guidance.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6742212" y="6929676"/>
            <a:ext cx="730687" cy="22860"/>
          </a:xfrm>
          <a:prstGeom prst="roundRect">
            <a:avLst>
              <a:gd name="adj" fmla="val 136992"/>
            </a:avLst>
          </a:prstGeom>
          <a:solidFill>
            <a:srgbClr val="49606E"/>
          </a:solidFill>
          <a:ln/>
        </p:spPr>
      </p:sp>
      <p:sp>
        <p:nvSpPr>
          <p:cNvPr id="17" name="Shape 14"/>
          <p:cNvSpPr/>
          <p:nvPr/>
        </p:nvSpPr>
        <p:spPr>
          <a:xfrm>
            <a:off x="6295370" y="6706314"/>
            <a:ext cx="469702" cy="469702"/>
          </a:xfrm>
          <a:prstGeom prst="roundRect">
            <a:avLst>
              <a:gd name="adj" fmla="val 6667"/>
            </a:avLst>
          </a:prstGeom>
          <a:solidFill>
            <a:srgbClr val="304755"/>
          </a:solidFill>
          <a:ln/>
        </p:spPr>
      </p:sp>
      <p:sp>
        <p:nvSpPr>
          <p:cNvPr id="18" name="Text 15"/>
          <p:cNvSpPr/>
          <p:nvPr/>
        </p:nvSpPr>
        <p:spPr>
          <a:xfrm>
            <a:off x="6411694" y="6793706"/>
            <a:ext cx="236934" cy="2947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00"/>
              </a:lnSpc>
              <a:buNone/>
            </a:pPr>
            <a:r>
              <a:rPr lang="en-US" sz="23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3</a:t>
            </a:r>
            <a:endParaRPr lang="en-US" sz="2300" dirty="0"/>
          </a:p>
        </p:txBody>
      </p:sp>
      <p:sp>
        <p:nvSpPr>
          <p:cNvPr id="19" name="Text 16"/>
          <p:cNvSpPr/>
          <p:nvPr/>
        </p:nvSpPr>
        <p:spPr>
          <a:xfrm>
            <a:off x="7678460" y="6680240"/>
            <a:ext cx="4938355" cy="3069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Funnel Setup &amp; Marketing System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7678460" y="7112437"/>
            <a:ext cx="6221254" cy="3340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Learn to attract, nurture, and convert leads into clients.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6150" y="493038"/>
            <a:ext cx="8040648" cy="5262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4100"/>
              </a:lnSpc>
              <a:buNone/>
            </a:pPr>
            <a:r>
              <a:rPr lang="en-US" sz="33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Mastering the Tools for Success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26150" y="1377077"/>
            <a:ext cx="13378101" cy="286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We provide you with cutting-edge marketing systems and comprehensive support. Our goal is to ensure you're confident and ready to grow your coaching practice.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26150" y="2043351"/>
            <a:ext cx="2104906" cy="263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05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Training on Tools</a:t>
            </a:r>
            <a:endParaRPr lang="en-US" sz="1650" dirty="0"/>
          </a:p>
        </p:txBody>
      </p:sp>
      <p:sp>
        <p:nvSpPr>
          <p:cNvPr id="5" name="Text 3"/>
          <p:cNvSpPr/>
          <p:nvPr/>
        </p:nvSpPr>
        <p:spPr>
          <a:xfrm>
            <a:off x="626150" y="2485311"/>
            <a:ext cx="6470809" cy="5724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Learn to navigate social media strategies, email campaigns, and lead generation techniques. Our expert-led sessions ensure you master these essential skills.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541062" y="2043351"/>
            <a:ext cx="2104906" cy="263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05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Support System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7541062" y="2485311"/>
            <a:ext cx="6470809" cy="5724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Enjoy step-by-step guidance from our experienced mentors. We're here to answer questions and help you overcome challenges as you build your practice.</a:t>
            </a:r>
            <a:endParaRPr lang="en-US" sz="140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6150" y="3419951"/>
            <a:ext cx="4316492" cy="431649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30528" y="776883"/>
            <a:ext cx="7410093" cy="5412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4250"/>
              </a:lnSpc>
              <a:buNone/>
            </a:pPr>
            <a:r>
              <a:rPr lang="en-US" sz="3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Building Your Powerful Brand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6130528" y="1594128"/>
            <a:ext cx="7855744" cy="5888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Your brand is your business card to the world. Our branding system ensures you stand out and make a lasting impression on potential clients.</a:t>
            </a:r>
            <a:endParaRPr lang="en-US" sz="14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0528" y="2390061"/>
            <a:ext cx="460058" cy="46005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130528" y="3034070"/>
            <a:ext cx="2904292" cy="270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7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Social Media Presence</a:t>
            </a:r>
            <a:endParaRPr lang="en-US" sz="1700" dirty="0"/>
          </a:p>
        </p:txBody>
      </p:sp>
      <p:sp>
        <p:nvSpPr>
          <p:cNvPr id="7" name="Text 3"/>
          <p:cNvSpPr/>
          <p:nvPr/>
        </p:nvSpPr>
        <p:spPr>
          <a:xfrm>
            <a:off x="6130528" y="3415070"/>
            <a:ext cx="7855744" cy="2944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Learn to craft a compelling online persona across all major platforms.</a:t>
            </a:r>
            <a:endParaRPr lang="en-US" sz="14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0528" y="4261604"/>
            <a:ext cx="460058" cy="46005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130528" y="4905613"/>
            <a:ext cx="2629733" cy="270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7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Free Ebook Creation</a:t>
            </a:r>
            <a:endParaRPr lang="en-US" sz="1700" dirty="0"/>
          </a:p>
        </p:txBody>
      </p:sp>
      <p:sp>
        <p:nvSpPr>
          <p:cNvPr id="10" name="Text 5"/>
          <p:cNvSpPr/>
          <p:nvPr/>
        </p:nvSpPr>
        <p:spPr>
          <a:xfrm>
            <a:off x="6130528" y="5286613"/>
            <a:ext cx="7855744" cy="2944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Design and distribute valuable content that showcases your expertise.</a:t>
            </a:r>
            <a:endParaRPr lang="en-US" sz="14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0528" y="6133148"/>
            <a:ext cx="460058" cy="460057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130528" y="6777157"/>
            <a:ext cx="2165390" cy="270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7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Brand Identity</a:t>
            </a:r>
            <a:endParaRPr lang="en-US" sz="1700" dirty="0"/>
          </a:p>
        </p:txBody>
      </p:sp>
      <p:sp>
        <p:nvSpPr>
          <p:cNvPr id="13" name="Text 7"/>
          <p:cNvSpPr/>
          <p:nvPr/>
        </p:nvSpPr>
        <p:spPr>
          <a:xfrm>
            <a:off x="6130528" y="7158157"/>
            <a:ext cx="7855744" cy="2944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Develop a unique visual style that resonates with your target audience.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2955" y="2224564"/>
            <a:ext cx="5068372" cy="378035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85073" y="706993"/>
            <a:ext cx="7017782" cy="491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3850"/>
              </a:lnSpc>
              <a:buNone/>
            </a:pPr>
            <a:r>
              <a:rPr lang="en-US" sz="30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Turning Prospects into Clients</a:t>
            </a:r>
            <a:endParaRPr lang="en-US" sz="3050" dirty="0"/>
          </a:p>
        </p:txBody>
      </p:sp>
      <p:sp>
        <p:nvSpPr>
          <p:cNvPr id="5" name="Text 1"/>
          <p:cNvSpPr/>
          <p:nvPr/>
        </p:nvSpPr>
        <p:spPr>
          <a:xfrm>
            <a:off x="585073" y="1449467"/>
            <a:ext cx="7973854" cy="5348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Our funnel setup and follow-up system teach you how to attract, nurture, and convert prospects into loyal clients. We provide ongoing support to refine your process.</a:t>
            </a:r>
            <a:endParaRPr lang="en-US" sz="130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073" y="2172295"/>
            <a:ext cx="835938" cy="1337548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1671757" y="2339459"/>
            <a:ext cx="1966912" cy="245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5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Funnel Design</a:t>
            </a:r>
            <a:endParaRPr lang="en-US" sz="1500" dirty="0"/>
          </a:p>
        </p:txBody>
      </p:sp>
      <p:sp>
        <p:nvSpPr>
          <p:cNvPr id="8" name="Text 3"/>
          <p:cNvSpPr/>
          <p:nvPr/>
        </p:nvSpPr>
        <p:spPr>
          <a:xfrm>
            <a:off x="1671757" y="2685574"/>
            <a:ext cx="6887170" cy="26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Create an automated system to attract and engage potential clients.</a:t>
            </a:r>
            <a:endParaRPr lang="en-US" sz="1300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073" y="3509843"/>
            <a:ext cx="835938" cy="1337548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1671757" y="3677007"/>
            <a:ext cx="1966912" cy="245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5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Lead Nurturing</a:t>
            </a:r>
            <a:endParaRPr lang="en-US" sz="1500" dirty="0"/>
          </a:p>
        </p:txBody>
      </p:sp>
      <p:sp>
        <p:nvSpPr>
          <p:cNvPr id="11" name="Text 5"/>
          <p:cNvSpPr/>
          <p:nvPr/>
        </p:nvSpPr>
        <p:spPr>
          <a:xfrm>
            <a:off x="1671757" y="4023122"/>
            <a:ext cx="6887170" cy="26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Develop strategies to build relationships with prospects over time.</a:t>
            </a:r>
            <a:endParaRPr lang="en-US" sz="130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073" y="4847392"/>
            <a:ext cx="835938" cy="1337548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1671757" y="5014555"/>
            <a:ext cx="2271593" cy="245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5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Effective Follow-Up</a:t>
            </a:r>
            <a:endParaRPr lang="en-US" sz="1500" dirty="0"/>
          </a:p>
        </p:txBody>
      </p:sp>
      <p:sp>
        <p:nvSpPr>
          <p:cNvPr id="14" name="Text 7"/>
          <p:cNvSpPr/>
          <p:nvPr/>
        </p:nvSpPr>
        <p:spPr>
          <a:xfrm>
            <a:off x="1671757" y="5360670"/>
            <a:ext cx="6887170" cy="26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Learn techniques to overcome objections and close deals confidently.</a:t>
            </a:r>
            <a:endParaRPr lang="en-US" sz="1300" dirty="0"/>
          </a:p>
        </p:txBody>
      </p:sp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073" y="6184940"/>
            <a:ext cx="835938" cy="1337548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1671757" y="6352103"/>
            <a:ext cx="2926080" cy="245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5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Continuous Optimization</a:t>
            </a:r>
            <a:endParaRPr lang="en-US" sz="1500" dirty="0"/>
          </a:p>
        </p:txBody>
      </p:sp>
      <p:sp>
        <p:nvSpPr>
          <p:cNvPr id="17" name="Text 9"/>
          <p:cNvSpPr/>
          <p:nvPr/>
        </p:nvSpPr>
        <p:spPr>
          <a:xfrm>
            <a:off x="1671757" y="6698218"/>
            <a:ext cx="6887170" cy="26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Refine your approach based on data and feedback.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3427" y="679847"/>
            <a:ext cx="7637145" cy="12663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950"/>
              </a:lnSpc>
              <a:buNone/>
            </a:pPr>
            <a:r>
              <a:rPr lang="en-US" sz="39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Building Strong Client Relationships</a:t>
            </a:r>
            <a:endParaRPr lang="en-US" sz="3950" dirty="0"/>
          </a:p>
        </p:txBody>
      </p:sp>
      <p:sp>
        <p:nvSpPr>
          <p:cNvPr id="4" name="Text 1"/>
          <p:cNvSpPr/>
          <p:nvPr/>
        </p:nvSpPr>
        <p:spPr>
          <a:xfrm>
            <a:off x="753427" y="2269093"/>
            <a:ext cx="7637145" cy="6886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We show you how to onboard clients effectively and build lasting relationships. Our approach ensures clients feel supported from day one and throughout their journey.</a:t>
            </a:r>
            <a:endParaRPr lang="en-US" sz="1650" dirty="0"/>
          </a:p>
        </p:txBody>
      </p:sp>
      <p:sp>
        <p:nvSpPr>
          <p:cNvPr id="5" name="Shape 2"/>
          <p:cNvSpPr/>
          <p:nvPr/>
        </p:nvSpPr>
        <p:spPr>
          <a:xfrm>
            <a:off x="753427" y="3199924"/>
            <a:ext cx="3710940" cy="1909048"/>
          </a:xfrm>
          <a:prstGeom prst="roundRect">
            <a:avLst>
              <a:gd name="adj" fmla="val 1692"/>
            </a:avLst>
          </a:prstGeom>
          <a:solidFill>
            <a:srgbClr val="304755"/>
          </a:solidFill>
          <a:ln/>
        </p:spPr>
      </p:sp>
      <p:sp>
        <p:nvSpPr>
          <p:cNvPr id="6" name="Text 3"/>
          <p:cNvSpPr/>
          <p:nvPr/>
        </p:nvSpPr>
        <p:spPr>
          <a:xfrm>
            <a:off x="968693" y="3415189"/>
            <a:ext cx="3068003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450"/>
              </a:lnSpc>
              <a:buNone/>
            </a:pPr>
            <a:r>
              <a:rPr lang="en-US" sz="19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Smooth Onboarding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968693" y="3860721"/>
            <a:ext cx="3280410" cy="10329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Learn to create a welcoming experience that sets the tone for success.</a:t>
            </a:r>
            <a:endParaRPr lang="en-US" sz="1650" dirty="0"/>
          </a:p>
        </p:txBody>
      </p:sp>
      <p:sp>
        <p:nvSpPr>
          <p:cNvPr id="8" name="Shape 5"/>
          <p:cNvSpPr/>
          <p:nvPr/>
        </p:nvSpPr>
        <p:spPr>
          <a:xfrm>
            <a:off x="4679633" y="3199924"/>
            <a:ext cx="3710940" cy="1909048"/>
          </a:xfrm>
          <a:prstGeom prst="roundRect">
            <a:avLst>
              <a:gd name="adj" fmla="val 1692"/>
            </a:avLst>
          </a:prstGeom>
          <a:solidFill>
            <a:srgbClr val="304755"/>
          </a:solidFill>
          <a:ln/>
        </p:spPr>
      </p:sp>
      <p:sp>
        <p:nvSpPr>
          <p:cNvPr id="9" name="Text 6"/>
          <p:cNvSpPr/>
          <p:nvPr/>
        </p:nvSpPr>
        <p:spPr>
          <a:xfrm>
            <a:off x="4894898" y="3415189"/>
            <a:ext cx="2532817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450"/>
              </a:lnSpc>
              <a:buNone/>
            </a:pPr>
            <a:r>
              <a:rPr lang="en-US" sz="19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Trust Building</a:t>
            </a:r>
            <a:endParaRPr lang="en-US" sz="1950" dirty="0"/>
          </a:p>
        </p:txBody>
      </p:sp>
      <p:sp>
        <p:nvSpPr>
          <p:cNvPr id="10" name="Text 7"/>
          <p:cNvSpPr/>
          <p:nvPr/>
        </p:nvSpPr>
        <p:spPr>
          <a:xfrm>
            <a:off x="4894898" y="3860721"/>
            <a:ext cx="3280410" cy="6886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Develop techniques to establish credibility and rapport with clients.</a:t>
            </a:r>
            <a:endParaRPr lang="en-US" sz="1650" dirty="0"/>
          </a:p>
        </p:txBody>
      </p:sp>
      <p:sp>
        <p:nvSpPr>
          <p:cNvPr id="11" name="Shape 8"/>
          <p:cNvSpPr/>
          <p:nvPr/>
        </p:nvSpPr>
        <p:spPr>
          <a:xfrm>
            <a:off x="753427" y="5324237"/>
            <a:ext cx="3710940" cy="2225516"/>
          </a:xfrm>
          <a:prstGeom prst="roundRect">
            <a:avLst>
              <a:gd name="adj" fmla="val 1451"/>
            </a:avLst>
          </a:prstGeom>
          <a:solidFill>
            <a:srgbClr val="304755"/>
          </a:solidFill>
          <a:ln/>
        </p:spPr>
      </p:sp>
      <p:sp>
        <p:nvSpPr>
          <p:cNvPr id="12" name="Text 9"/>
          <p:cNvSpPr/>
          <p:nvPr/>
        </p:nvSpPr>
        <p:spPr>
          <a:xfrm>
            <a:off x="968693" y="5539502"/>
            <a:ext cx="3280410" cy="6329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50"/>
              </a:lnSpc>
              <a:buNone/>
            </a:pPr>
            <a:r>
              <a:rPr lang="en-US" sz="19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Value-Driven Coaching</a:t>
            </a:r>
            <a:endParaRPr lang="en-US" sz="1950" dirty="0"/>
          </a:p>
        </p:txBody>
      </p:sp>
      <p:sp>
        <p:nvSpPr>
          <p:cNvPr id="13" name="Text 10"/>
          <p:cNvSpPr/>
          <p:nvPr/>
        </p:nvSpPr>
        <p:spPr>
          <a:xfrm>
            <a:off x="968693" y="6301502"/>
            <a:ext cx="3280410" cy="6886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Discover how to consistently deliver results that exceed expectations.</a:t>
            </a:r>
            <a:endParaRPr lang="en-US" sz="1650" dirty="0"/>
          </a:p>
        </p:txBody>
      </p:sp>
      <p:sp>
        <p:nvSpPr>
          <p:cNvPr id="14" name="Shape 11"/>
          <p:cNvSpPr/>
          <p:nvPr/>
        </p:nvSpPr>
        <p:spPr>
          <a:xfrm>
            <a:off x="4679633" y="5324237"/>
            <a:ext cx="3710940" cy="2225516"/>
          </a:xfrm>
          <a:prstGeom prst="roundRect">
            <a:avLst>
              <a:gd name="adj" fmla="val 1451"/>
            </a:avLst>
          </a:prstGeom>
          <a:solidFill>
            <a:srgbClr val="304755"/>
          </a:solidFill>
          <a:ln/>
        </p:spPr>
      </p:sp>
      <p:sp>
        <p:nvSpPr>
          <p:cNvPr id="15" name="Text 12"/>
          <p:cNvSpPr/>
          <p:nvPr/>
        </p:nvSpPr>
        <p:spPr>
          <a:xfrm>
            <a:off x="4894898" y="5539502"/>
            <a:ext cx="3280410" cy="6329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50"/>
              </a:lnSpc>
              <a:buNone/>
            </a:pPr>
            <a:r>
              <a:rPr lang="en-US" sz="19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Long-Term Engagement</a:t>
            </a:r>
            <a:endParaRPr lang="en-US" sz="1950" dirty="0"/>
          </a:p>
        </p:txBody>
      </p:sp>
      <p:sp>
        <p:nvSpPr>
          <p:cNvPr id="16" name="Text 13"/>
          <p:cNvSpPr/>
          <p:nvPr/>
        </p:nvSpPr>
        <p:spPr>
          <a:xfrm>
            <a:off x="4894898" y="6301502"/>
            <a:ext cx="3280410" cy="10329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Strategies for maintaining strong relationships and encouraging referrals.</a:t>
            </a:r>
            <a:endParaRPr lang="en-US" sz="1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9100" y="330160"/>
            <a:ext cx="5496044" cy="352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Your Transformation Starts Now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419100" y="921782"/>
            <a:ext cx="13792200" cy="1915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9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Are you ready to climb higher and lift others with you? Join Brand U University today and embark on a journey that will transform your life and the lives of others.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19100" y="1248013"/>
            <a:ext cx="1724025" cy="678656"/>
          </a:xfrm>
          <a:prstGeom prst="roundRect">
            <a:avLst>
              <a:gd name="adj" fmla="val 2647"/>
            </a:avLst>
          </a:prstGeom>
          <a:solidFill>
            <a:srgbClr val="304755"/>
          </a:solidFill>
          <a:ln/>
        </p:spPr>
      </p:sp>
      <p:sp>
        <p:nvSpPr>
          <p:cNvPr id="5" name="Text 3"/>
          <p:cNvSpPr/>
          <p:nvPr/>
        </p:nvSpPr>
        <p:spPr>
          <a:xfrm>
            <a:off x="538758" y="1467564"/>
            <a:ext cx="70485" cy="2394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1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2262783" y="1367671"/>
            <a:ext cx="1408986" cy="1759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Enroll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2262783" y="1615440"/>
            <a:ext cx="2162294" cy="1915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Take the first step towards your new career.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202894" y="1922859"/>
            <a:ext cx="11948636" cy="7620"/>
          </a:xfrm>
          <a:prstGeom prst="roundRect">
            <a:avLst>
              <a:gd name="adj" fmla="val 235775"/>
            </a:avLst>
          </a:prstGeom>
          <a:solidFill>
            <a:srgbClr val="49606E"/>
          </a:solidFill>
          <a:ln/>
        </p:spPr>
      </p:sp>
      <p:sp>
        <p:nvSpPr>
          <p:cNvPr id="9" name="Shape 7"/>
          <p:cNvSpPr/>
          <p:nvPr/>
        </p:nvSpPr>
        <p:spPr>
          <a:xfrm>
            <a:off x="419100" y="1986439"/>
            <a:ext cx="3448050" cy="678656"/>
          </a:xfrm>
          <a:prstGeom prst="roundRect">
            <a:avLst>
              <a:gd name="adj" fmla="val 2647"/>
            </a:avLst>
          </a:prstGeom>
          <a:solidFill>
            <a:srgbClr val="304755"/>
          </a:solidFill>
          <a:ln/>
        </p:spPr>
      </p:sp>
      <p:sp>
        <p:nvSpPr>
          <p:cNvPr id="10" name="Text 8"/>
          <p:cNvSpPr/>
          <p:nvPr/>
        </p:nvSpPr>
        <p:spPr>
          <a:xfrm>
            <a:off x="538758" y="2205990"/>
            <a:ext cx="117991" cy="2394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2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3986808" y="2106097"/>
            <a:ext cx="1408986" cy="1759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Learn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986808" y="2353866"/>
            <a:ext cx="2070021" cy="1915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Absorb knowledge from industry experts.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926919" y="2661285"/>
            <a:ext cx="10224611" cy="7620"/>
          </a:xfrm>
          <a:prstGeom prst="roundRect">
            <a:avLst>
              <a:gd name="adj" fmla="val 235775"/>
            </a:avLst>
          </a:prstGeom>
          <a:solidFill>
            <a:srgbClr val="49606E"/>
          </a:solidFill>
          <a:ln/>
        </p:spPr>
      </p:sp>
      <p:sp>
        <p:nvSpPr>
          <p:cNvPr id="14" name="Shape 12"/>
          <p:cNvSpPr/>
          <p:nvPr/>
        </p:nvSpPr>
        <p:spPr>
          <a:xfrm>
            <a:off x="419100" y="2724864"/>
            <a:ext cx="5172075" cy="678656"/>
          </a:xfrm>
          <a:prstGeom prst="roundRect">
            <a:avLst>
              <a:gd name="adj" fmla="val 2647"/>
            </a:avLst>
          </a:prstGeom>
          <a:solidFill>
            <a:srgbClr val="304755"/>
          </a:solidFill>
          <a:ln/>
        </p:spPr>
      </p:sp>
      <p:sp>
        <p:nvSpPr>
          <p:cNvPr id="15" name="Text 13"/>
          <p:cNvSpPr/>
          <p:nvPr/>
        </p:nvSpPr>
        <p:spPr>
          <a:xfrm>
            <a:off x="538758" y="2944416"/>
            <a:ext cx="120253" cy="2394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3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5710833" y="2844522"/>
            <a:ext cx="1356241" cy="1759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Apply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710833" y="3092291"/>
            <a:ext cx="1356241" cy="1915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Put your skills into practice.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5650944" y="3399711"/>
            <a:ext cx="8500586" cy="7620"/>
          </a:xfrm>
          <a:prstGeom prst="roundRect">
            <a:avLst>
              <a:gd name="adj" fmla="val 235775"/>
            </a:avLst>
          </a:prstGeom>
          <a:solidFill>
            <a:srgbClr val="49606E"/>
          </a:solidFill>
          <a:ln/>
        </p:spPr>
      </p:sp>
      <p:sp>
        <p:nvSpPr>
          <p:cNvPr id="19" name="Shape 17"/>
          <p:cNvSpPr/>
          <p:nvPr/>
        </p:nvSpPr>
        <p:spPr>
          <a:xfrm>
            <a:off x="419100" y="3463290"/>
            <a:ext cx="6896100" cy="678656"/>
          </a:xfrm>
          <a:prstGeom prst="roundRect">
            <a:avLst>
              <a:gd name="adj" fmla="val 2647"/>
            </a:avLst>
          </a:prstGeom>
          <a:solidFill>
            <a:srgbClr val="304755"/>
          </a:solidFill>
          <a:ln/>
        </p:spPr>
      </p:sp>
      <p:sp>
        <p:nvSpPr>
          <p:cNvPr id="20" name="Text 18"/>
          <p:cNvSpPr/>
          <p:nvPr/>
        </p:nvSpPr>
        <p:spPr>
          <a:xfrm>
            <a:off x="538758" y="3682841"/>
            <a:ext cx="120134" cy="2394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4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7434858" y="3582948"/>
            <a:ext cx="1408986" cy="1759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Succeed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434858" y="3830717"/>
            <a:ext cx="2425660" cy="1915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Achieve your goals and help others do the same.</a:t>
            </a:r>
            <a:endParaRPr lang="en-US" sz="900" dirty="0"/>
          </a:p>
        </p:txBody>
      </p:sp>
      <p:pic>
        <p:nvPicPr>
          <p:cNvPr id="2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9100" y="4276606"/>
            <a:ext cx="3061692" cy="362283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2024-12-16T18:46:33Z</dcterms:created>
  <dcterms:modified xsi:type="dcterms:W3CDTF">2024-12-16T18:46:33Z</dcterms:modified>
</cp:coreProperties>
</file>